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76" y="-10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348" y="329261"/>
            <a:ext cx="11374593" cy="6198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56" y="434262"/>
            <a:ext cx="11074304" cy="31096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043" y="1820628"/>
            <a:ext cx="10361851" cy="1829223"/>
          </a:xfrm>
        </p:spPr>
        <p:txBody>
          <a:bodyPr lIns="54425" rIns="54425" bIns="54425"/>
          <a:lstStyle>
            <a:lvl1pPr algn="r">
              <a:defRPr sz="5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043" y="3685885"/>
            <a:ext cx="10361851" cy="914612"/>
          </a:xfrm>
        </p:spPr>
        <p:txBody>
          <a:bodyPr lIns="217700" tIns="0"/>
          <a:lstStyle>
            <a:lvl1pPr marL="43540" indent="0" algn="r">
              <a:spcBef>
                <a:spcPts val="0"/>
              </a:spcBef>
              <a:buNone/>
              <a:defRPr sz="2400">
                <a:solidFill>
                  <a:schemeClr val="bg2">
                    <a:shade val="25000"/>
                  </a:schemeClr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473" y="4984634"/>
            <a:ext cx="10910420" cy="1051803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473" y="530475"/>
            <a:ext cx="10910420" cy="418892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533528"/>
            <a:ext cx="2641256" cy="5259016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108" y="533526"/>
            <a:ext cx="7923768" cy="525901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473" y="4984634"/>
            <a:ext cx="10910420" cy="1051803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473" y="530475"/>
            <a:ext cx="10910420" cy="418892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348" y="329261"/>
            <a:ext cx="11374593" cy="6198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056" y="434263"/>
            <a:ext cx="11074304" cy="434233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377" y="4929757"/>
            <a:ext cx="10910420" cy="676813"/>
          </a:xfrm>
        </p:spPr>
        <p:txBody>
          <a:bodyPr lIns="108850" bIns="0" anchor="b"/>
          <a:lstStyle>
            <a:lvl1pPr algn="l">
              <a:buNone/>
              <a:defRPr sz="43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377" y="5625787"/>
            <a:ext cx="10910420" cy="420721"/>
          </a:xfrm>
        </p:spPr>
        <p:txBody>
          <a:bodyPr lIns="141505" tIns="0" anchor="t"/>
          <a:lstStyle>
            <a:lvl1pPr marL="0" marR="43540" indent="0" algn="l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713" y="530475"/>
            <a:ext cx="5241878" cy="43901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9654" y="530475"/>
            <a:ext cx="5241878" cy="43901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473" y="4984634"/>
            <a:ext cx="10910420" cy="1051803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526" y="579572"/>
            <a:ext cx="5241878" cy="792345"/>
          </a:xfrm>
        </p:spPr>
        <p:txBody>
          <a:bodyPr lIns="174160" anchor="ctr"/>
          <a:lstStyle>
            <a:lvl1pPr marL="0" indent="0" algn="l">
              <a:buNone/>
              <a:defRPr sz="290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084" y="579572"/>
            <a:ext cx="5241878" cy="792345"/>
          </a:xfrm>
        </p:spPr>
        <p:txBody>
          <a:bodyPr lIns="163275" anchor="ctr"/>
          <a:lstStyle>
            <a:lvl1pPr marL="0" indent="0" algn="l">
              <a:buNone/>
              <a:defRPr sz="2900" b="1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526" y="1448135"/>
            <a:ext cx="5241878" cy="3490768"/>
          </a:xfrm>
        </p:spPr>
        <p:txBody>
          <a:bodyPr anchor="t"/>
          <a:lstStyle>
            <a:lvl1pPr algn="l">
              <a:defRPr sz="2900"/>
            </a:lvl1pPr>
            <a:lvl2pPr algn="l">
              <a:defRPr sz="2400"/>
            </a:lvl2pPr>
            <a:lvl3pPr algn="l">
              <a:defRPr sz="2100"/>
            </a:lvl3pPr>
            <a:lvl4pPr algn="l">
              <a:defRPr sz="1900"/>
            </a:lvl4pPr>
            <a:lvl5pPr algn="l"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084" y="1448135"/>
            <a:ext cx="5241878" cy="3490768"/>
          </a:xfrm>
        </p:spPr>
        <p:txBody>
          <a:bodyPr anchor="t"/>
          <a:lstStyle>
            <a:lvl1pPr algn="l">
              <a:defRPr sz="2900"/>
            </a:lvl1pPr>
            <a:lvl2pPr algn="l">
              <a:defRPr sz="2400"/>
            </a:lvl2pPr>
            <a:lvl3pPr algn="l">
              <a:defRPr sz="2100"/>
            </a:lvl3pPr>
            <a:lvl4pPr algn="l">
              <a:defRPr sz="1900"/>
            </a:lvl4pPr>
            <a:lvl5pPr algn="l">
              <a:defRPr sz="1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348" y="329261"/>
            <a:ext cx="11374593" cy="6198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4084" y="533523"/>
            <a:ext cx="3961884" cy="914612"/>
          </a:xfrm>
        </p:spPr>
        <p:txBody>
          <a:bodyPr anchor="b"/>
          <a:lstStyle>
            <a:lvl1pPr algn="l">
              <a:buNone/>
              <a:defRPr sz="26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4168" y="1448137"/>
            <a:ext cx="3961884" cy="4207086"/>
          </a:xfrm>
        </p:spPr>
        <p:txBody>
          <a:bodyPr lIns="108850"/>
          <a:lstStyle>
            <a:lvl1pPr marL="21770" marR="21770" indent="0"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200">
                <a:solidFill>
                  <a:schemeClr val="tx1"/>
                </a:solidFill>
              </a:defRPr>
            </a:lvl3pPr>
            <a:lvl4pPr>
              <a:buNone/>
              <a:defRPr sz="1100">
                <a:solidFill>
                  <a:schemeClr val="tx1"/>
                </a:solidFill>
              </a:defRPr>
            </a:lvl4pPr>
            <a:lvl5pPr>
              <a:buNone/>
              <a:defRPr sz="11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031" y="930359"/>
            <a:ext cx="6167409" cy="4725496"/>
          </a:xfrm>
        </p:spPr>
        <p:txBody>
          <a:bodyPr/>
          <a:lstStyle>
            <a:lvl1pPr>
              <a:defRPr sz="3300">
                <a:solidFill>
                  <a:schemeClr val="tx1"/>
                </a:solidFill>
              </a:defRPr>
            </a:lvl1pPr>
            <a:lvl2pPr>
              <a:defRPr sz="3100">
                <a:solidFill>
                  <a:schemeClr val="tx1"/>
                </a:solidFill>
              </a:defRPr>
            </a:lvl2pPr>
            <a:lvl3pPr>
              <a:defRPr sz="29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348" y="329261"/>
            <a:ext cx="11374593" cy="6198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3290" y="434262"/>
            <a:ext cx="3099070" cy="4344406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5013217"/>
            <a:ext cx="10971372" cy="1051803"/>
          </a:xfrm>
        </p:spPr>
        <p:txBody>
          <a:bodyPr anchor="t"/>
          <a:lstStyle>
            <a:lvl1pPr algn="l">
              <a:buNone/>
              <a:defRPr sz="43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5828" y="533524"/>
            <a:ext cx="2986651" cy="4212455"/>
          </a:xfrm>
        </p:spPr>
        <p:txBody>
          <a:bodyPr lIns="108850"/>
          <a:lstStyle>
            <a:lvl1pPr marL="54425" indent="0" algn="l"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100">
                <a:solidFill>
                  <a:srgbClr val="FFFFFF"/>
                </a:solidFill>
              </a:defRPr>
            </a:lvl4pPr>
            <a:lvl5pPr>
              <a:defRPr sz="11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00" y="435869"/>
            <a:ext cx="7899388" cy="4344406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8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348" y="329261"/>
            <a:ext cx="11374593" cy="61982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56" y="434263"/>
            <a:ext cx="11074304" cy="548767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473" y="4986745"/>
            <a:ext cx="10910420" cy="1051803"/>
          </a:xfrm>
          <a:prstGeom prst="rect">
            <a:avLst/>
          </a:prstGeom>
        </p:spPr>
        <p:txBody>
          <a:bodyPr vert="horz" lIns="108850" tIns="54425" rIns="108850" bIns="54425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473" y="530475"/>
            <a:ext cx="10910420" cy="4188922"/>
          </a:xfrm>
          <a:prstGeom prst="rect">
            <a:avLst/>
          </a:prstGeom>
        </p:spPr>
        <p:txBody>
          <a:bodyPr vert="horz" lIns="217700" tIns="108850" rIns="108850" bIns="54425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4449" y="6113291"/>
            <a:ext cx="3047603" cy="365210"/>
          </a:xfrm>
          <a:prstGeom prst="rect">
            <a:avLst/>
          </a:prstGeom>
        </p:spPr>
        <p:txBody>
          <a:bodyPr vert="horz" lIns="108850" tIns="54425" rIns="108850" bIns="5442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09F43F-A2FC-4649-B59E-BF1512324091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2052" y="6113291"/>
            <a:ext cx="3047603" cy="365210"/>
          </a:xfrm>
          <a:prstGeom prst="rect">
            <a:avLst/>
          </a:prstGeom>
        </p:spPr>
        <p:txBody>
          <a:bodyPr vert="horz" lIns="108850" tIns="54425" rIns="108850" bIns="54425" anchor="b"/>
          <a:lstStyle>
            <a:lvl1pPr algn="l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29655" y="6113291"/>
            <a:ext cx="609521" cy="365210"/>
          </a:xfrm>
          <a:prstGeom prst="rect">
            <a:avLst/>
          </a:prstGeom>
        </p:spPr>
        <p:txBody>
          <a:bodyPr vert="horz" lIns="108850" tIns="54425" rIns="108850" bIns="54425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D316DD-FE3F-4E70-ABFF-965048A227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15666" indent="-315666" algn="l" rtl="0" eaLnBrk="1" latinLnBrk="0" hangingPunct="1">
        <a:spcBef>
          <a:spcPts val="298"/>
        </a:spcBef>
        <a:buClr>
          <a:schemeClr val="accent1"/>
        </a:buClr>
        <a:buSzPct val="80000"/>
        <a:buFont typeface="Wingdings 2"/>
        <a:buChar char=""/>
        <a:defRPr kumimoji="0" sz="33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53101" indent="-239470" algn="l" rtl="0" eaLnBrk="1" latinLnBrk="0" hangingPunct="1">
        <a:spcBef>
          <a:spcPts val="298"/>
        </a:spcBef>
        <a:buClr>
          <a:schemeClr val="accent1"/>
        </a:buClr>
        <a:buSzPct val="100000"/>
        <a:buFont typeface="Verdana"/>
        <a:buChar char="◦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36112" indent="-217700" algn="l" rtl="0" eaLnBrk="1" latinLnBrk="0" hangingPunct="1">
        <a:spcBef>
          <a:spcPts val="29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22" indent="-217700" algn="l" rtl="0" eaLnBrk="1" latinLnBrk="0" hangingPunct="1">
        <a:spcBef>
          <a:spcPts val="274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02" indent="-217700" algn="l" rtl="0" eaLnBrk="1" latinLnBrk="0" hangingPunct="1">
        <a:spcBef>
          <a:spcPts val="29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74258" indent="-217700" algn="l" rtl="0" eaLnBrk="1" latinLnBrk="0" hangingPunct="1">
        <a:spcBef>
          <a:spcPts val="29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24613" indent="-217700" algn="l" rtl="0" eaLnBrk="1" latinLnBrk="0" hangingPunct="1">
        <a:spcBef>
          <a:spcPts val="30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854" indent="-217700" algn="l" rtl="0" eaLnBrk="1" latinLnBrk="0" hangingPunct="1">
        <a:spcBef>
          <a:spcPts val="30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57979" indent="-217700" algn="l" rtl="0" eaLnBrk="1" latinLnBrk="0" hangingPunct="1">
        <a:spcBef>
          <a:spcPts val="304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" b="1243"/>
          <a:stretch/>
        </p:blipFill>
        <p:spPr>
          <a:xfrm>
            <a:off x="0" y="333450"/>
            <a:ext cx="12190413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судомоделирования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87294" y="1448136"/>
            <a:ext cx="4824536" cy="4933986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Площадь – 29,1 кв.м.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Кабинет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оснащенный специализированной учебной мебелью, оборудованием, инструментами и материалами.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Оборудование: сверлильный станок, токарный станок, заточной станок,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электролобзик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учебных целях используется библиотека, состоящая из периодических и специальных изданий, комплекты дидактических материалов по годам обучения.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судомоделирования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предназначен для групповых занятий. В ходе реализации программы изучается история кораблестроения и судостроения, даются навыки создания чертежей и схем для моделей, навыки обработки различных материалов. Занятия прививают интерес к техническому творчеству в области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судомоделирования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Содержимое 4" descr="IMG_20190320_1437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4606" y="693490"/>
            <a:ext cx="6167437" cy="4625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Большой танцевальный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75326" y="1448136"/>
            <a:ext cx="4536504" cy="486197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– 361,4 кв.м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 танцевальным паркетом и зеркалами.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 танцевальный зал используется для проведения групповых и индивидуальных тренировок по спортивным бальным танцам, также для отчетных концертов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межклубных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среду с 10.00 до 11.00 предоставляется услуга «Добрый час» для льготных категорий населения.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Стоимость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аренды зала: 900 рублей / 1час.</a:t>
            </a:r>
          </a:p>
          <a:p>
            <a:endParaRPr lang="ru-RU" dirty="0"/>
          </a:p>
        </p:txBody>
      </p:sp>
      <p:pic>
        <p:nvPicPr>
          <p:cNvPr id="5" name="Содержимое 4" descr="IMG_20190319_144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4606" y="909514"/>
            <a:ext cx="6167437" cy="4625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Малый танцевальный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– 59,1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оснащен зеркалами.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Малый танцевальный зал используется для проведения групповых тренировок по ирландским танцам, а так же для социального танца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Стоимость для аренды зала: 280 рублей / 1 час.</a:t>
            </a:r>
          </a:p>
          <a:p>
            <a:endParaRPr lang="ru-RU" dirty="0"/>
          </a:p>
        </p:txBody>
      </p:sp>
      <p:pic>
        <p:nvPicPr>
          <p:cNvPr id="5" name="Содержимое 4" descr="IMG_20190319_1528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02718" y="549474"/>
            <a:ext cx="5040560" cy="5358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хореографии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75326" y="1448136"/>
            <a:ext cx="4536504" cy="45019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– 41,6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 зеркалами и хореографическими станками, которые предназначены для постановки современного танца или классического балета, применяются для опор ног и рук при изучении движений и укрепления мышц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хореографии используется для проведения групповых тренировок по спортивным бальным танцам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319_1533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6614" y="765498"/>
            <a:ext cx="6167437" cy="4625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1270" y="477466"/>
            <a:ext cx="3961884" cy="9146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Тренажерный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79182" y="1341562"/>
            <a:ext cx="5760640" cy="5150009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– 33 кв.м.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укомплектован силовыми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кардиотренажерами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Тренажерный зал предназначен для девушек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женщин.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пятницу в нем проводится услуга «Добрый час» для льготных категорий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зале проходят индивидуальные тренировки.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Тренажерный зал предоставляет прекрасную возможность тренировать и развивать все группы мышц, совершенствовать технику, развивать силу и выносливость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Стоимость: абонемент 700р на 8 занятий в месяц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320_1123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14686" y="621482"/>
            <a:ext cx="3807619" cy="5076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единоборств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03318" y="1448137"/>
            <a:ext cx="4536504" cy="420708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– 12,10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оснащен профессиональным покрытием для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единоборст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которое состоит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матов, предназначается для занятий любыми единоборствами.</a:t>
            </a:r>
          </a:p>
          <a:p>
            <a:endParaRPr lang="ru-RU" dirty="0"/>
          </a:p>
        </p:txBody>
      </p:sp>
      <p:pic>
        <p:nvPicPr>
          <p:cNvPr id="5" name="Содержимое 4" descr="IMG_20190320_112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6614" y="693490"/>
            <a:ext cx="6167437" cy="4625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Малый танцевальный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4168" y="1448136"/>
            <a:ext cx="3961884" cy="4429929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– 38,3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оснащен зеркалами.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танцевальный зал предназначен для занятий по аэробике, фитнесу, функциональному тренингу, а также для групповых и индивидуальных тренировок по спортивным бальным танцам. </a:t>
            </a:r>
          </a:p>
          <a:p>
            <a:endParaRPr lang="ru-RU" dirty="0"/>
          </a:p>
        </p:txBody>
      </p:sp>
      <p:pic>
        <p:nvPicPr>
          <p:cNvPr id="5" name="Содержимое 4" descr="IMG_20190320_1135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14413" y="980480"/>
            <a:ext cx="6167437" cy="4625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7174" y="621482"/>
            <a:ext cx="4962730" cy="82665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03118" y="1448136"/>
            <a:ext cx="6264696" cy="4501937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– 113,2 кв.м.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оснащен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профессиональным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покрытием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для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единоборств, которое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состоит из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матов, предназначается для занятий любыми единоборствами. Имеются силовые тренажеры и спортивный инвентарь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Спортивный зал предназначен для занятий по фехтованию,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спортивному многоборью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прикладной подготовке, «Русская сила» (основы кулачного боя, гиревой спорт, силовое многоборье, богатырские забавы и состязания), русский рукопашный бой и народная борьба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319_1523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6654" y="621482"/>
            <a:ext cx="3544491" cy="472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7214" y="549474"/>
            <a:ext cx="3961884" cy="9146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авиамоделирования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83038" y="1448136"/>
            <a:ext cx="6984776" cy="478997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Площадь – 58,7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Просторный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светлый, комфортный кабинет оснащён комплектом мебели, специально изготовленной для работы в авиамодельной секции, индивидуальные рабочие места обучающихся с комплектом чертёжных инструментов и инструментов для работы по металлу и дереву, имеется система хранения.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Техническое обеспечение: пилотажный симулятор для отработки этапов полёта модели, аппаратура для радиоуправляемых моделей. Материалы для изготовления авиамоделей.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авиамоделирования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предназначен для групповых занятий. Освоение учащимися навыков выполнения чертежей, работы на станках, с различными инструментами и материалами. На занятиях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авиамоделированием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дети узнают основы теории полёта, историю мировой и отечественной авиации, приобретут опыт пилотирования авиамоделей, научатся  запускать и обслуживать авиационные модели от простейших до радиоуправляемых.</a:t>
            </a:r>
          </a:p>
          <a:p>
            <a:endParaRPr lang="ru-RU" dirty="0"/>
          </a:p>
        </p:txBody>
      </p:sp>
      <p:pic>
        <p:nvPicPr>
          <p:cNvPr id="5" name="Содержимое 4" descr="IMG_20190320_1130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6614" y="621482"/>
            <a:ext cx="3544491" cy="472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</TotalTime>
  <Words>361</Words>
  <Application>Microsoft Office PowerPoint</Application>
  <PresentationFormat>Произвольный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Большой танцевальный зал</vt:lpstr>
      <vt:lpstr>Малый танцевальный зал</vt:lpstr>
      <vt:lpstr>Зал хореографии</vt:lpstr>
      <vt:lpstr>Тренажерный зал</vt:lpstr>
      <vt:lpstr>Зал единоборств</vt:lpstr>
      <vt:lpstr>Малый танцевальный зал</vt:lpstr>
      <vt:lpstr>Спортивный зал</vt:lpstr>
      <vt:lpstr>Кабинет авиамоделирования</vt:lpstr>
      <vt:lpstr>Кабинет судомоделирования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3</cp:revision>
  <dcterms:created xsi:type="dcterms:W3CDTF">2019-12-02T12:50:07Z</dcterms:created>
  <dcterms:modified xsi:type="dcterms:W3CDTF">2019-12-02T13:18:29Z</dcterms:modified>
</cp:coreProperties>
</file>